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7"/>
  </p:notesMasterIdLst>
  <p:sldIdLst>
    <p:sldId id="256" r:id="rId5"/>
    <p:sldId id="258" r:id="rId6"/>
    <p:sldId id="259" r:id="rId7"/>
    <p:sldId id="260" r:id="rId8"/>
    <p:sldId id="261" r:id="rId9"/>
    <p:sldId id="262" r:id="rId10"/>
    <p:sldId id="263" r:id="rId11"/>
    <p:sldId id="264" r:id="rId12"/>
    <p:sldId id="287"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8" r:id="rId32"/>
    <p:sldId id="283" r:id="rId33"/>
    <p:sldId id="284" r:id="rId34"/>
    <p:sldId id="285" r:id="rId35"/>
    <p:sldId id="286" r:id="rId36"/>
  </p:sldIdLst>
  <p:sldSz cx="7772400" cy="10058400"/>
  <p:notesSz cx="6858000" cy="9144000"/>
  <p:embeddedFontLst>
    <p:embeddedFont>
      <p:font typeface="Helvetica Neue" panose="02000503000000020004"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Light" panose="020B0306030504020204" pitchFamily="34" charset="0"/>
      <p:regular r:id="rId46"/>
      <p:bold r:id="rId47"/>
      <p:italic r:id="rId48"/>
      <p:boldItalic r:id="rId49"/>
    </p:embeddedFont>
    <p:embeddedFont>
      <p:font typeface="Source Code Pro" panose="020B0509030403020204" pitchFamily="49"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p:restoredTop sz="94677"/>
  </p:normalViewPr>
  <p:slideViewPr>
    <p:cSldViewPr snapToGrid="0" snapToObjects="1">
      <p:cViewPr>
        <p:scale>
          <a:sx n="127" d="100"/>
          <a:sy n="127" d="100"/>
        </p:scale>
        <p:origin x="32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103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96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Elie </a:t>
            </a:r>
            <a:r>
              <a:rPr lang="en" sz="2500" dirty="0" err="1">
                <a:solidFill>
                  <a:srgbClr val="FFFFFF"/>
                </a:solidFill>
              </a:rPr>
              <a:t>Kawerk</a:t>
            </a:r>
            <a:r>
              <a:rPr lang="en" sz="2500" dirty="0">
                <a:solidFill>
                  <a:srgbClr val="FFFFFF"/>
                </a:solidFill>
              </a:rPr>
              <a:t> – 22 May 2021</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a:t>
            </a:r>
            <a:r>
              <a:rPr lang="en" sz="1200" dirty="0" err="1">
                <a:solidFill>
                  <a:srgbClr val="525C65"/>
                </a:solidFill>
                <a:highlight>
                  <a:srgbClr val="FFFFFF"/>
                </a:highlight>
                <a:latin typeface="Open Sans"/>
                <a:ea typeface="Open Sans"/>
                <a:cs typeface="Open Sans"/>
                <a:sym typeface="Open Sans"/>
              </a:rPr>
              <a:t>Lucidchart’s</a:t>
            </a:r>
            <a:r>
              <a:rPr lang="en" sz="1200" dirty="0">
                <a:solidFill>
                  <a:srgbClr val="525C65"/>
                </a:solidFill>
                <a:highlight>
                  <a:srgbClr val="FFFFFF"/>
                </a:highlight>
                <a:latin typeface="Open Sans"/>
                <a:ea typeface="Open Sans"/>
                <a:cs typeface="Open Sans"/>
                <a:sym typeface="Open Sans"/>
              </a:rPr>
              <a:t> built-in template for DBMS ER Diagram UML.</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2" name="Picture 1">
            <a:extLst>
              <a:ext uri="{FF2B5EF4-FFF2-40B4-BE49-F238E27FC236}">
                <a16:creationId xmlns:a16="http://schemas.microsoft.com/office/drawing/2014/main" id="{031CA4D6-8B60-2B48-B8C2-3ADF13917C1E}"/>
              </a:ext>
            </a:extLst>
          </p:cNvPr>
          <p:cNvPicPr>
            <a:picLocks noChangeAspect="1"/>
          </p:cNvPicPr>
          <p:nvPr/>
        </p:nvPicPr>
        <p:blipFill>
          <a:blip r:embed="rId3"/>
          <a:stretch>
            <a:fillRect/>
          </a:stretch>
        </p:blipFill>
        <p:spPr>
          <a:xfrm>
            <a:off x="477847" y="5029200"/>
            <a:ext cx="6832783" cy="3749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400" dirty="0">
                <a:solidFill>
                  <a:srgbClr val="525C65"/>
                </a:solidFill>
                <a:highlight>
                  <a:srgbClr val="FFFFFF"/>
                </a:highlight>
                <a:latin typeface="Open Sans"/>
                <a:ea typeface="Open Sans"/>
                <a:cs typeface="Open Sans"/>
                <a:sym typeface="Open Sans"/>
              </a:rPr>
              <a:t>Use </a:t>
            </a:r>
            <a:r>
              <a:rPr lang="en" sz="1400" dirty="0" err="1">
                <a:solidFill>
                  <a:srgbClr val="525C65"/>
                </a:solidFill>
                <a:highlight>
                  <a:srgbClr val="FFFFFF"/>
                </a:highlight>
                <a:latin typeface="Open Sans"/>
                <a:ea typeface="Open Sans"/>
                <a:cs typeface="Open Sans"/>
                <a:sym typeface="Open Sans"/>
              </a:rPr>
              <a:t>Lucidchart’s</a:t>
            </a:r>
            <a:r>
              <a:rPr lang="en" sz="1400" dirty="0">
                <a:solidFill>
                  <a:srgbClr val="525C65"/>
                </a:solidFill>
                <a:highlight>
                  <a:srgbClr val="FFFFFF"/>
                </a:highlight>
                <a:latin typeface="Open Sans"/>
                <a:ea typeface="Open Sans"/>
                <a:cs typeface="Open Sans"/>
                <a:sym typeface="Open Sans"/>
              </a:rPr>
              <a:t> built-in template for DBMS ER Diagram UML.</a:t>
            </a:r>
            <a:endParaRPr sz="14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200" dirty="0">
              <a:solidFill>
                <a:srgbClr val="525C65"/>
              </a:solidFill>
              <a:highlight>
                <a:schemeClr val="lt1"/>
              </a:highlight>
              <a:latin typeface="Open Sans"/>
              <a:ea typeface="Open Sans"/>
              <a:cs typeface="Open Sans"/>
              <a:sym typeface="Open Sans"/>
            </a:endParaRP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1AEB855-3C48-5147-AD7F-516ACB504E86}"/>
              </a:ext>
            </a:extLst>
          </p:cNvPr>
          <p:cNvPicPr>
            <a:picLocks noChangeAspect="1"/>
          </p:cNvPicPr>
          <p:nvPr/>
        </p:nvPicPr>
        <p:blipFill>
          <a:blip r:embed="rId3"/>
          <a:stretch>
            <a:fillRect/>
          </a:stretch>
        </p:blipFill>
        <p:spPr>
          <a:xfrm>
            <a:off x="0" y="5221706"/>
            <a:ext cx="7976938" cy="47639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pic>
        <p:nvPicPr>
          <p:cNvPr id="2" name="Picture 1">
            <a:extLst>
              <a:ext uri="{FF2B5EF4-FFF2-40B4-BE49-F238E27FC236}">
                <a16:creationId xmlns:a16="http://schemas.microsoft.com/office/drawing/2014/main" id="{C49F2AEA-BEAB-F441-BD7D-E35D6E8C99AC}"/>
              </a:ext>
            </a:extLst>
          </p:cNvPr>
          <p:cNvPicPr>
            <a:picLocks noChangeAspect="1"/>
          </p:cNvPicPr>
          <p:nvPr/>
        </p:nvPicPr>
        <p:blipFill>
          <a:blip r:embed="rId3"/>
          <a:stretch>
            <a:fillRect/>
          </a:stretch>
        </p:blipFill>
        <p:spPr>
          <a:xfrm>
            <a:off x="84908" y="5161547"/>
            <a:ext cx="7602583" cy="48968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Hints</a:t>
            </a:r>
            <a:endParaRPr sz="135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sz="1350"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US" sz="1350" dirty="0">
                <a:solidFill>
                  <a:srgbClr val="FF0000"/>
                </a:solidFill>
                <a:highlight>
                  <a:srgbClr val="FFFFFF"/>
                </a:highlight>
                <a:latin typeface="Open Sans"/>
                <a:ea typeface="Open Sans"/>
                <a:cs typeface="Open Sans"/>
                <a:sym typeface="Open Sans"/>
              </a:rPr>
              <a:t>The SQL script is inside the zip file.</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83C07EE-46CC-D34A-B4A5-0DEC50D30CE3}"/>
              </a:ext>
            </a:extLst>
          </p:cNvPr>
          <p:cNvPicPr>
            <a:picLocks noChangeAspect="1"/>
          </p:cNvPicPr>
          <p:nvPr/>
        </p:nvPicPr>
        <p:blipFill>
          <a:blip r:embed="rId3"/>
          <a:stretch>
            <a:fillRect/>
          </a:stretch>
        </p:blipFill>
        <p:spPr>
          <a:xfrm>
            <a:off x="1047750" y="5830971"/>
            <a:ext cx="5676900" cy="3594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00" y="1465390"/>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FE0E2D2-8F7F-CC45-BEE5-EF909492D8AA}"/>
              </a:ext>
            </a:extLst>
          </p:cNvPr>
          <p:cNvPicPr>
            <a:picLocks noChangeAspect="1"/>
          </p:cNvPicPr>
          <p:nvPr/>
        </p:nvPicPr>
        <p:blipFill>
          <a:blip r:embed="rId3"/>
          <a:stretch>
            <a:fillRect/>
          </a:stretch>
        </p:blipFill>
        <p:spPr>
          <a:xfrm>
            <a:off x="174638" y="2856445"/>
            <a:ext cx="7423123" cy="660283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E4F25B6-E5BD-384D-ACF0-76AA36B5472F}"/>
              </a:ext>
            </a:extLst>
          </p:cNvPr>
          <p:cNvPicPr>
            <a:picLocks noChangeAspect="1"/>
          </p:cNvPicPr>
          <p:nvPr/>
        </p:nvPicPr>
        <p:blipFill>
          <a:blip r:embed="rId3"/>
          <a:stretch>
            <a:fillRect/>
          </a:stretch>
        </p:blipFill>
        <p:spPr>
          <a:xfrm>
            <a:off x="1524000" y="4300956"/>
            <a:ext cx="4724400" cy="92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a:solidFill>
                  <a:srgbClr val="2E3D49"/>
                </a:solidFill>
                <a:highlight>
                  <a:srgbClr val="FFFFFF"/>
                </a:highlight>
                <a:latin typeface="Open Sans"/>
                <a:ea typeface="Open Sans"/>
                <a:cs typeface="Open Sans"/>
                <a:sym typeface="Open Sans"/>
              </a:rPr>
              <a:t>  </a:t>
            </a:r>
            <a:r>
              <a:rPr lang="en" sz="1500" b="1">
                <a:solidFill>
                  <a:srgbClr val="2E3D49"/>
                </a:solidFill>
                <a:highlight>
                  <a:srgbClr val="FFFFFF"/>
                </a:highlight>
                <a:latin typeface="Open Sans"/>
                <a:ea typeface="Open Sans"/>
                <a:cs typeface="Open Sans"/>
                <a:sym typeface="Open Sans"/>
              </a:rPr>
              <a:t>   Business requirement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rgbClr val="FFFFFF"/>
                </a:highlight>
                <a:latin typeface="Open Sans"/>
                <a:ea typeface="Open Sans"/>
                <a:cs typeface="Open Sans"/>
                <a:sym typeface="Open Sans"/>
              </a:rPr>
              <a:t>Dataset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The </a:t>
            </a:r>
            <a:r>
              <a:rPr lang="en" sz="1300" u="sng">
                <a:solidFill>
                  <a:schemeClr val="hlink"/>
                </a:solidFill>
                <a:highlight>
                  <a:srgbClr val="FFFFFF"/>
                </a:highlight>
                <a:latin typeface="Open Sans"/>
                <a:ea typeface="Open Sans"/>
                <a:cs typeface="Open Sans"/>
                <a:sym typeface="Open Sans"/>
                <a:hlinkClick r:id="rId3"/>
              </a:rPr>
              <a:t>HR dataset</a:t>
            </a:r>
            <a:r>
              <a:rPr lang="en" sz="130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chemeClr val="lt1"/>
                </a:highlight>
                <a:latin typeface="Open Sans"/>
                <a:ea typeface="Open Sans"/>
                <a:cs typeface="Open Sans"/>
                <a:sym typeface="Open Sans"/>
              </a:rPr>
              <a:t>IT Department Best Practices</a:t>
            </a:r>
            <a:endParaRPr sz="1500" b="1">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a:solidFill>
                  <a:schemeClr val="hlink"/>
                </a:solidFill>
                <a:highlight>
                  <a:schemeClr val="lt1"/>
                </a:highlight>
                <a:latin typeface="Open Sans"/>
                <a:ea typeface="Open Sans"/>
                <a:cs typeface="Open Sans"/>
                <a:sym typeface="Open Sans"/>
                <a:hlinkClick r:id="rId4"/>
              </a:rPr>
              <a:t>Best Practices document</a:t>
            </a:r>
            <a:r>
              <a:rPr lang="en" sz="1300">
                <a:solidFill>
                  <a:srgbClr val="525C65"/>
                </a:solidFill>
                <a:highlight>
                  <a:schemeClr val="lt1"/>
                </a:highlight>
                <a:latin typeface="Open Sans"/>
                <a:ea typeface="Open Sans"/>
                <a:cs typeface="Open Sans"/>
                <a:sym typeface="Open Sans"/>
              </a:rPr>
              <a:t>.</a:t>
            </a:r>
            <a:endParaRPr sz="130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FA4A176-6FD2-454F-80BF-3B8A1A8DAF5A}"/>
              </a:ext>
            </a:extLst>
          </p:cNvPr>
          <p:cNvPicPr>
            <a:picLocks noChangeAspect="1"/>
          </p:cNvPicPr>
          <p:nvPr/>
        </p:nvPicPr>
        <p:blipFill>
          <a:blip r:embed="rId3"/>
          <a:stretch>
            <a:fillRect/>
          </a:stretch>
        </p:blipFill>
        <p:spPr>
          <a:xfrm>
            <a:off x="1593850" y="4146550"/>
            <a:ext cx="4584700" cy="1765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5B2F15A-725E-3E44-8AEB-7F76B0C004D2}"/>
              </a:ext>
            </a:extLst>
          </p:cNvPr>
          <p:cNvPicPr>
            <a:picLocks noChangeAspect="1"/>
          </p:cNvPicPr>
          <p:nvPr/>
        </p:nvPicPr>
        <p:blipFill>
          <a:blip r:embed="rId3"/>
          <a:stretch>
            <a:fillRect/>
          </a:stretch>
        </p:blipFill>
        <p:spPr>
          <a:xfrm>
            <a:off x="1549400" y="5126749"/>
            <a:ext cx="4673600" cy="1714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855" y="1757102"/>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D1F1BF0-3F5C-DF49-A526-C71990D2F33B}"/>
              </a:ext>
            </a:extLst>
          </p:cNvPr>
          <p:cNvPicPr>
            <a:picLocks noChangeAspect="1"/>
          </p:cNvPicPr>
          <p:nvPr/>
        </p:nvPicPr>
        <p:blipFill>
          <a:blip r:embed="rId3"/>
          <a:stretch>
            <a:fillRect/>
          </a:stretch>
        </p:blipFill>
        <p:spPr>
          <a:xfrm>
            <a:off x="541376" y="2786257"/>
            <a:ext cx="6689558" cy="69688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45" y="1733038"/>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0597753E-DC6B-5748-8DF1-CC142BAB35AD}"/>
              </a:ext>
            </a:extLst>
          </p:cNvPr>
          <p:cNvPicPr>
            <a:picLocks noChangeAspect="1"/>
          </p:cNvPicPr>
          <p:nvPr/>
        </p:nvPicPr>
        <p:blipFill>
          <a:blip r:embed="rId3"/>
          <a:stretch>
            <a:fillRect/>
          </a:stretch>
        </p:blipFill>
        <p:spPr>
          <a:xfrm>
            <a:off x="0" y="3434448"/>
            <a:ext cx="7772400" cy="66239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00" y="505913"/>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331" name="Google Shape;331;p74"/>
          <p:cNvSpPr txBox="1">
            <a:spLocks noGrp="1"/>
          </p:cNvSpPr>
          <p:nvPr>
            <p:ph type="body" idx="1"/>
          </p:nvPr>
        </p:nvSpPr>
        <p:spPr>
          <a:xfrm>
            <a:off x="264900" y="1351355"/>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sz="1900" dirty="0">
                <a:solidFill>
                  <a:schemeClr val="tx1"/>
                </a:solidFill>
                <a:latin typeface="Open Sans"/>
                <a:ea typeface="Open Sans"/>
                <a:cs typeface="Open Sans"/>
                <a:sym typeface="Open Sans"/>
              </a:rPr>
              <a:t>To restrict access to salary data, we can create a separate salary table  in which </a:t>
            </a:r>
            <a:r>
              <a:rPr lang="en-US" sz="1900" dirty="0" err="1">
                <a:solidFill>
                  <a:schemeClr val="tx1"/>
                </a:solidFill>
                <a:latin typeface="Open Sans"/>
                <a:ea typeface="Open Sans"/>
                <a:cs typeface="Open Sans"/>
                <a:sym typeface="Open Sans"/>
              </a:rPr>
              <a:t>emp_id</a:t>
            </a:r>
            <a:r>
              <a:rPr lang="en-US" sz="1900" dirty="0">
                <a:solidFill>
                  <a:schemeClr val="tx1"/>
                </a:solidFill>
                <a:latin typeface="Open Sans"/>
                <a:ea typeface="Open Sans"/>
                <a:cs typeface="Open Sans"/>
                <a:sym typeface="Open Sans"/>
              </a:rPr>
              <a:t>, </a:t>
            </a:r>
            <a:r>
              <a:rPr lang="en-US" sz="1900" dirty="0" err="1">
                <a:solidFill>
                  <a:schemeClr val="tx1"/>
                </a:solidFill>
                <a:latin typeface="Open Sans"/>
                <a:ea typeface="Open Sans"/>
                <a:cs typeface="Open Sans"/>
                <a:sym typeface="Open Sans"/>
              </a:rPr>
              <a:t>dep_id</a:t>
            </a:r>
            <a:r>
              <a:rPr lang="en-US" sz="1900" dirty="0">
                <a:solidFill>
                  <a:schemeClr val="tx1"/>
                </a:solidFill>
                <a:latin typeface="Open Sans"/>
                <a:ea typeface="Open Sans"/>
                <a:cs typeface="Open Sans"/>
                <a:sym typeface="Open Sans"/>
              </a:rPr>
              <a:t>, </a:t>
            </a:r>
            <a:r>
              <a:rPr lang="en-US" sz="1900" dirty="0" err="1">
                <a:solidFill>
                  <a:schemeClr val="tx1"/>
                </a:solidFill>
                <a:latin typeface="Open Sans"/>
                <a:ea typeface="Open Sans"/>
                <a:cs typeface="Open Sans"/>
                <a:sym typeface="Open Sans"/>
              </a:rPr>
              <a:t>job_title_id</a:t>
            </a:r>
            <a:r>
              <a:rPr lang="en-US" sz="1900" dirty="0">
                <a:solidFill>
                  <a:schemeClr val="tx1"/>
                </a:solidFill>
                <a:latin typeface="Open Sans"/>
                <a:ea typeface="Open Sans"/>
                <a:cs typeface="Open Sans"/>
                <a:sym typeface="Open Sans"/>
              </a:rPr>
              <a:t> are set as primary keys.</a:t>
            </a:r>
          </a:p>
          <a:p>
            <a:pPr marL="0" lvl="0" indent="0" algn="l" rtl="0">
              <a:spcBef>
                <a:spcPts val="1600"/>
              </a:spcBef>
              <a:spcAft>
                <a:spcPts val="0"/>
              </a:spcAft>
              <a:buNone/>
            </a:pPr>
            <a:r>
              <a:rPr lang="en-US" sz="1900" dirty="0">
                <a:solidFill>
                  <a:schemeClr val="tx1"/>
                </a:solidFill>
                <a:latin typeface="Open Sans"/>
                <a:ea typeface="Open Sans"/>
                <a:cs typeface="Open Sans"/>
                <a:sym typeface="Open Sans"/>
              </a:rPr>
              <a:t>We can revoke access to the salary table access from all employees except HR and management level employees.</a:t>
            </a:r>
            <a:endParaRPr sz="1900" dirty="0">
              <a:solidFill>
                <a:schemeClr val="tx1"/>
              </a:solidFill>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855" y="100250"/>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Standout Suggestion 1</a:t>
            </a:r>
            <a:endParaRPr dirty="0"/>
          </a:p>
        </p:txBody>
      </p:sp>
      <p:sp>
        <p:nvSpPr>
          <p:cNvPr id="349" name="Google Shape;349;p77"/>
          <p:cNvSpPr txBox="1">
            <a:spLocks noGrp="1"/>
          </p:cNvSpPr>
          <p:nvPr>
            <p:ph type="body" idx="1"/>
          </p:nvPr>
        </p:nvSpPr>
        <p:spPr>
          <a:xfrm>
            <a:off x="264855" y="991550"/>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latin typeface="Open Sans"/>
                <a:ea typeface="Open Sans"/>
                <a:cs typeface="Open Sans"/>
                <a:sym typeface="Open Sans"/>
              </a:rPr>
              <a:t>Create a view that returns all employee attributes; results should resemble initial Excel file</a:t>
            </a:r>
            <a:endParaRPr sz="1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80C88DFE-D147-094C-9466-2C6E8F287969}"/>
              </a:ext>
            </a:extLst>
          </p:cNvPr>
          <p:cNvPicPr>
            <a:picLocks noChangeAspect="1"/>
          </p:cNvPicPr>
          <p:nvPr/>
        </p:nvPicPr>
        <p:blipFill>
          <a:blip r:embed="rId3"/>
          <a:stretch>
            <a:fillRect/>
          </a:stretch>
        </p:blipFill>
        <p:spPr>
          <a:xfrm>
            <a:off x="-45" y="1334950"/>
            <a:ext cx="7772400" cy="5637621"/>
          </a:xfrm>
          <a:prstGeom prst="rect">
            <a:avLst/>
          </a:prstGeom>
        </p:spPr>
      </p:pic>
      <p:pic>
        <p:nvPicPr>
          <p:cNvPr id="3" name="Picture 2">
            <a:extLst>
              <a:ext uri="{FF2B5EF4-FFF2-40B4-BE49-F238E27FC236}">
                <a16:creationId xmlns:a16="http://schemas.microsoft.com/office/drawing/2014/main" id="{DAD1B853-87BA-794E-88C3-06037A0ADA6C}"/>
              </a:ext>
            </a:extLst>
          </p:cNvPr>
          <p:cNvPicPr>
            <a:picLocks noChangeAspect="1"/>
          </p:cNvPicPr>
          <p:nvPr/>
        </p:nvPicPr>
        <p:blipFill>
          <a:blip r:embed="rId4"/>
          <a:stretch>
            <a:fillRect/>
          </a:stretch>
        </p:blipFill>
        <p:spPr>
          <a:xfrm>
            <a:off x="0" y="6827851"/>
            <a:ext cx="7772400" cy="352539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855" y="100250"/>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Standout Suggestion 1</a:t>
            </a:r>
            <a:endParaRPr dirty="0"/>
          </a:p>
        </p:txBody>
      </p:sp>
      <p:sp>
        <p:nvSpPr>
          <p:cNvPr id="349" name="Google Shape;349;p77"/>
          <p:cNvSpPr txBox="1">
            <a:spLocks noGrp="1"/>
          </p:cNvSpPr>
          <p:nvPr>
            <p:ph type="body" idx="1"/>
          </p:nvPr>
        </p:nvSpPr>
        <p:spPr>
          <a:xfrm>
            <a:off x="264855" y="991550"/>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latin typeface="Open Sans"/>
                <a:ea typeface="Open Sans"/>
                <a:cs typeface="Open Sans"/>
                <a:sym typeface="Open Sans"/>
              </a:rPr>
              <a:t>Create a view that returns all employee attributes; results should resemble initial Excel file</a:t>
            </a:r>
            <a:endParaRPr sz="1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B9E18154-8009-0343-9FD4-EC472D5872FD}"/>
              </a:ext>
            </a:extLst>
          </p:cNvPr>
          <p:cNvPicPr>
            <a:picLocks noChangeAspect="1"/>
          </p:cNvPicPr>
          <p:nvPr/>
        </p:nvPicPr>
        <p:blipFill>
          <a:blip r:embed="rId3"/>
          <a:stretch>
            <a:fillRect/>
          </a:stretch>
        </p:blipFill>
        <p:spPr>
          <a:xfrm>
            <a:off x="0" y="3602049"/>
            <a:ext cx="7772400" cy="2854301"/>
          </a:xfrm>
          <a:prstGeom prst="rect">
            <a:avLst/>
          </a:prstGeom>
        </p:spPr>
      </p:pic>
    </p:spTree>
    <p:extLst>
      <p:ext uri="{BB962C8B-B14F-4D97-AF65-F5344CB8AC3E}">
        <p14:creationId xmlns:p14="http://schemas.microsoft.com/office/powerpoint/2010/main" val="35276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50" y="7277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Standout Suggestion 2</a:t>
            </a:r>
            <a:endParaRPr dirty="0"/>
          </a:p>
        </p:txBody>
      </p:sp>
      <p:sp>
        <p:nvSpPr>
          <p:cNvPr id="355" name="Google Shape;355;p78"/>
          <p:cNvSpPr txBox="1">
            <a:spLocks noGrp="1"/>
          </p:cNvSpPr>
          <p:nvPr>
            <p:ph type="body" idx="1"/>
          </p:nvPr>
        </p:nvSpPr>
        <p:spPr>
          <a:xfrm>
            <a:off x="264850" y="103853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4CA2546A-7567-9942-9CE8-BCBE31E6361C}"/>
              </a:ext>
            </a:extLst>
          </p:cNvPr>
          <p:cNvPicPr>
            <a:picLocks noChangeAspect="1"/>
          </p:cNvPicPr>
          <p:nvPr/>
        </p:nvPicPr>
        <p:blipFill>
          <a:blip r:embed="rId3"/>
          <a:stretch>
            <a:fillRect/>
          </a:stretch>
        </p:blipFill>
        <p:spPr>
          <a:xfrm>
            <a:off x="0" y="2882123"/>
            <a:ext cx="7772400" cy="4108224"/>
          </a:xfrm>
          <a:prstGeom prst="rect">
            <a:avLst/>
          </a:prstGeom>
        </p:spPr>
      </p:pic>
      <p:pic>
        <p:nvPicPr>
          <p:cNvPr id="4" name="Picture 3">
            <a:extLst>
              <a:ext uri="{FF2B5EF4-FFF2-40B4-BE49-F238E27FC236}">
                <a16:creationId xmlns:a16="http://schemas.microsoft.com/office/drawing/2014/main" id="{594B3B2D-E2D3-214B-900F-22A238103EFA}"/>
              </a:ext>
            </a:extLst>
          </p:cNvPr>
          <p:cNvPicPr>
            <a:picLocks noChangeAspect="1"/>
          </p:cNvPicPr>
          <p:nvPr/>
        </p:nvPicPr>
        <p:blipFill>
          <a:blip r:embed="rId4"/>
          <a:stretch>
            <a:fillRect/>
          </a:stretch>
        </p:blipFill>
        <p:spPr>
          <a:xfrm>
            <a:off x="0" y="7260710"/>
            <a:ext cx="7772400" cy="262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A2584096-D939-464F-B8A6-555D1773EBB5}"/>
              </a:ext>
            </a:extLst>
          </p:cNvPr>
          <p:cNvPicPr>
            <a:picLocks noChangeAspect="1"/>
          </p:cNvPicPr>
          <p:nvPr/>
        </p:nvPicPr>
        <p:blipFill>
          <a:blip r:embed="rId3"/>
          <a:stretch>
            <a:fillRect/>
          </a:stretch>
        </p:blipFill>
        <p:spPr>
          <a:xfrm>
            <a:off x="0" y="3626891"/>
            <a:ext cx="7772400" cy="231670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100" dirty="0"/>
              <a:t>For standout suggestion 2, I created a function instead of a stored procedure because there is no need for one.</a:t>
            </a: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US" sz="1700" dirty="0"/>
              <a:t>The purpose of the new database is to store employment records of ABC </a:t>
            </a:r>
            <a:r>
              <a:rPr lang="en-US" sz="1700" dirty="0" err="1"/>
              <a:t>corp’s</a:t>
            </a:r>
            <a:r>
              <a:rPr lang="en-US" sz="1700" dirty="0"/>
              <a:t> employees securely keeping whilst maintaining a high level of data integrity.</a:t>
            </a:r>
            <a:endParaRPr sz="1700" dirty="0"/>
          </a:p>
          <a:p>
            <a:pPr marL="457200" lvl="0" indent="0" algn="l" rtl="0">
              <a:lnSpc>
                <a:spcPct val="100000"/>
              </a:lnSpc>
              <a:spcBef>
                <a:spcPts val="0"/>
              </a:spcBef>
              <a:spcAft>
                <a:spcPts val="0"/>
              </a:spcAft>
              <a:buClr>
                <a:schemeClr val="dk1"/>
              </a:buClr>
              <a:buSzPts val="1100"/>
              <a:buFont typeface="Arial"/>
              <a:buNone/>
            </a:pP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endParaRPr sz="1900" b="1" dirty="0">
              <a:solidFill>
                <a:srgbClr val="000000"/>
              </a:solidFill>
              <a:latin typeface="Arial"/>
              <a:ea typeface="Arial"/>
              <a:cs typeface="Arial"/>
              <a:sym typeface="Arial"/>
            </a:endParaRPr>
          </a:p>
          <a:p>
            <a:pPr marL="457200" lvl="0" indent="0" algn="l" rtl="0">
              <a:spcBef>
                <a:spcPts val="1200"/>
              </a:spcBef>
              <a:spcAft>
                <a:spcPts val="0"/>
              </a:spcAft>
              <a:buNone/>
            </a:pPr>
            <a:r>
              <a:rPr lang="en-US" sz="1700" dirty="0"/>
              <a:t>Currently, all employee data is stored in a shared Excel sheet.</a:t>
            </a:r>
            <a:endParaRPr lang="en-AE"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available:</a:t>
            </a:r>
            <a:endParaRPr lang="en-US" sz="1900" b="1" dirty="0">
              <a:latin typeface="Open Sans"/>
              <a:ea typeface="Open Sans"/>
              <a:cs typeface="Open Sans"/>
              <a:sym typeface="Open Sans"/>
            </a:endParaRPr>
          </a:p>
          <a:p>
            <a:pPr marL="0" lvl="0" indent="0" algn="l" rtl="0">
              <a:spcBef>
                <a:spcPts val="1600"/>
              </a:spcBef>
              <a:spcAft>
                <a:spcPts val="0"/>
              </a:spcAft>
              <a:buNone/>
            </a:pPr>
            <a:r>
              <a:rPr lang="en-US" sz="1900" b="1" dirty="0">
                <a:latin typeface="Open Sans"/>
                <a:ea typeface="Open Sans"/>
                <a:cs typeface="Open Sans"/>
                <a:sym typeface="Open Sans"/>
              </a:rPr>
              <a:t>     </a:t>
            </a:r>
            <a:r>
              <a:rPr lang="en-US" sz="1900" dirty="0"/>
              <a:t>The business holds the information of 200 employees </a:t>
            </a:r>
          </a:p>
          <a:p>
            <a:pPr marL="457200" lvl="0" indent="-349250" algn="l" rtl="0">
              <a:spcBef>
                <a:spcPts val="1600"/>
              </a:spcBef>
              <a:spcAft>
                <a:spcPts val="0"/>
              </a:spcAft>
              <a:buSzPts val="1900"/>
              <a:buFont typeface="Open Sans"/>
              <a:buChar char="●"/>
            </a:pPr>
            <a:r>
              <a:rPr lang="en-US" sz="1900" b="1" dirty="0">
                <a:latin typeface="Open Sans"/>
                <a:ea typeface="Open Sans"/>
                <a:cs typeface="Open Sans"/>
                <a:sym typeface="Open Sans"/>
              </a:rPr>
              <a:t>Additional data requests:</a:t>
            </a:r>
          </a:p>
          <a:p>
            <a:pPr marL="457200" lvl="0" indent="0" algn="l" rtl="0">
              <a:lnSpc>
                <a:spcPct val="100000"/>
              </a:lnSpc>
              <a:spcBef>
                <a:spcPts val="1600"/>
              </a:spcBef>
              <a:spcAft>
                <a:spcPts val="0"/>
              </a:spcAft>
              <a:buNone/>
            </a:pPr>
            <a:r>
              <a:rPr lang="en-US" sz="1700" dirty="0"/>
              <a:t>The database should get backed up properly. </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The HR department/managers will own/manage the data.</a:t>
            </a:r>
            <a:endParaRPr sz="1900" dirty="0"/>
          </a:p>
          <a:p>
            <a:pPr marL="457200" lvl="0" indent="0" algn="l" rtl="0">
              <a:lnSpc>
                <a:spcPct val="100000"/>
              </a:lnSpc>
              <a:spcBef>
                <a:spcPts val="0"/>
              </a:spcBef>
              <a:spcAft>
                <a:spcPts val="0"/>
              </a:spcAft>
              <a:buNone/>
            </a:pPr>
            <a:endParaRPr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Regular employees, HR employees and management level employees will have access to the database.</a:t>
            </a:r>
            <a:endParaRPr sz="1900" dirty="0"/>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Current size: 200 records</a:t>
            </a:r>
          </a:p>
          <a:p>
            <a:pPr lvl="0" indent="0">
              <a:lnSpc>
                <a:spcPct val="100000"/>
              </a:lnSpc>
              <a:spcBef>
                <a:spcPts val="1600"/>
              </a:spcBef>
              <a:buNone/>
            </a:pPr>
            <a:r>
              <a:rPr lang="en-US" sz="1700" dirty="0"/>
              <a:t>Estimated size in 5 years: 200 x (1 + 0.05)^5 ~ 500 records</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According to the business requirements document, the projected annual growth is of 20% for the next 5 years</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Salary data should be restricted to HR and management level employees. All other employees should not have any kind of access (read/select or write). </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a:t>
            </a:r>
            <a:endParaRPr sz="1900" b="1" dirty="0">
              <a:latin typeface="Open Sans"/>
              <a:ea typeface="Open Sans"/>
              <a:cs typeface="Open Sans"/>
              <a:sym typeface="Open Sans"/>
            </a:endParaRPr>
          </a:p>
          <a:p>
            <a:pPr marL="800100" indent="-342900">
              <a:lnSpc>
                <a:spcPct val="100000"/>
              </a:lnSpc>
              <a:spcBef>
                <a:spcPts val="1600"/>
              </a:spcBef>
              <a:buFont typeface="Arial" panose="020B0604020202020204" pitchFamily="34" charset="0"/>
              <a:buChar char="•"/>
            </a:pPr>
            <a:r>
              <a:rPr lang="en-US" sz="1700" dirty="0"/>
              <a:t>Data integrity: avoid duplicate data, erroneous records</a:t>
            </a:r>
          </a:p>
          <a:p>
            <a:pPr marL="800100" indent="-342900">
              <a:lnSpc>
                <a:spcPct val="100000"/>
              </a:lnSpc>
              <a:spcBef>
                <a:spcPts val="1600"/>
              </a:spcBef>
              <a:buFont typeface="Arial" panose="020B0604020202020204" pitchFamily="34" charset="0"/>
              <a:buChar char="•"/>
            </a:pPr>
            <a:r>
              <a:rPr lang="en-US" sz="1700" dirty="0"/>
              <a:t>Data security: HR and management level employees can have read/write access to all data. Regular employees should have read access to all data except salary data.</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lnSpc>
                <a:spcPct val="100000"/>
              </a:lnSpc>
              <a:spcBef>
                <a:spcPts val="0"/>
              </a:spcBef>
              <a:spcAft>
                <a:spcPts val="0"/>
              </a:spcAft>
              <a:buNone/>
            </a:pPr>
            <a:endParaRPr lang="en" sz="1700" b="1" dirty="0"/>
          </a:p>
          <a:p>
            <a:pPr marL="457200" lvl="0" indent="0" algn="l" rtl="0">
              <a:lnSpc>
                <a:spcPct val="100000"/>
              </a:lnSpc>
              <a:spcBef>
                <a:spcPts val="0"/>
              </a:spcBef>
              <a:spcAft>
                <a:spcPts val="0"/>
              </a:spcAft>
              <a:buNone/>
            </a:pPr>
            <a:r>
              <a:rPr lang="en" sz="1700" b="1" dirty="0"/>
              <a:t>Tables</a:t>
            </a:r>
            <a:r>
              <a:rPr lang="en" sz="1700" dirty="0"/>
              <a:t>: </a:t>
            </a:r>
            <a:r>
              <a:rPr lang="en" sz="1700" dirty="0" err="1"/>
              <a:t>employment_history</a:t>
            </a:r>
            <a:r>
              <a:rPr lang="en" sz="1700" dirty="0"/>
              <a:t>, employee, email, </a:t>
            </a:r>
            <a:r>
              <a:rPr lang="en" sz="1700" dirty="0" err="1"/>
              <a:t>job_title</a:t>
            </a:r>
            <a:r>
              <a:rPr lang="en" sz="1700" dirty="0"/>
              <a:t>, </a:t>
            </a:r>
            <a:r>
              <a:rPr lang="en" sz="1700" dirty="0" err="1"/>
              <a:t>hire_date</a:t>
            </a:r>
            <a:r>
              <a:rPr lang="en" sz="1700" dirty="0"/>
              <a:t>, </a:t>
            </a:r>
            <a:r>
              <a:rPr lang="en" sz="1700" dirty="0" err="1"/>
              <a:t>education_level</a:t>
            </a:r>
            <a:r>
              <a:rPr lang="en" sz="1700" dirty="0"/>
              <a:t>, department, address, city, location , state, salary.</a:t>
            </a:r>
          </a:p>
          <a:p>
            <a:pPr lvl="0" indent="0">
              <a:lnSpc>
                <a:spcPct val="100000"/>
              </a:lnSpc>
              <a:buNone/>
            </a:pPr>
            <a:r>
              <a:rPr lang="en" sz="1700" b="1" dirty="0"/>
              <a:t>Views: </a:t>
            </a:r>
            <a:r>
              <a:rPr lang="en" sz="1700" dirty="0" err="1"/>
              <a:t>employee_attributes</a:t>
            </a:r>
            <a:endParaRPr lang="en" sz="1700" dirty="0"/>
          </a:p>
          <a:p>
            <a:pPr lvl="0" indent="0">
              <a:lnSpc>
                <a:spcPct val="100000"/>
              </a:lnSpc>
              <a:buNone/>
            </a:pPr>
            <a:r>
              <a:rPr lang="en" sz="1700" b="1" dirty="0"/>
              <a:t>Function</a:t>
            </a:r>
            <a:r>
              <a:rPr lang="en" sz="1700" dirty="0"/>
              <a:t>: </a:t>
            </a:r>
            <a:r>
              <a:rPr lang="en-US" sz="1700" dirty="0" err="1"/>
              <a:t>query_all_history</a:t>
            </a:r>
            <a:r>
              <a:rPr lang="en-US" sz="1700" dirty="0"/>
              <a:t>(</a:t>
            </a:r>
            <a:r>
              <a:rPr lang="en-US" sz="1700" dirty="0" err="1"/>
              <a:t>employee_name</a:t>
            </a:r>
            <a:r>
              <a:rPr lang="en-US" sz="1700" dirty="0"/>
              <a:t> TEXT)</a:t>
            </a:r>
            <a:endParaRPr sz="1700" dirty="0"/>
          </a:p>
          <a:p>
            <a:pPr marL="45720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700" dirty="0"/>
              <a:t>Since live reporting is not needed, we can setup an ETL job that runs every time a user enters new information to the tables.</a:t>
            </a:r>
            <a:endParaRPr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 sz="1700" dirty="0"/>
              <a:t>HR department/management level employees</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 sz="1700" dirty="0"/>
              <a:t>all employees have read access to all tables except the  salary table. HR and management level employees have read and write access to all tables.</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US" sz="1900" dirty="0"/>
              <a:t>Since the data is business critical, it needs to be properly backed up. Given that </a:t>
            </a:r>
            <a:r>
              <a:rPr lang="en-US" sz="1900" dirty="0" err="1"/>
              <a:t>Sharding</a:t>
            </a:r>
            <a:r>
              <a:rPr lang="en-US" sz="1900" dirty="0"/>
              <a:t> does not produce database replicas, we cannot use it. For scaling the database, we can use replication.</a:t>
            </a: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lvl="0" indent="-349250">
              <a:spcBef>
                <a:spcPts val="1600"/>
              </a:spcBef>
              <a:buSzPts val="1900"/>
              <a:buFont typeface="Open Sans"/>
              <a:buChar char="●"/>
            </a:pPr>
            <a:r>
              <a:rPr lang="en-US" sz="2400" b="1" dirty="0">
                <a:latin typeface="Open Sans"/>
                <a:ea typeface="Open Sans"/>
                <a:cs typeface="Open Sans"/>
                <a:sym typeface="Open Sans"/>
              </a:rPr>
              <a:t>Flexibility</a:t>
            </a:r>
            <a:endParaRPr lang="en-US" sz="2400" dirty="0"/>
          </a:p>
          <a:p>
            <a:pPr lvl="0" indent="0">
              <a:spcBef>
                <a:spcPts val="1600"/>
              </a:spcBef>
              <a:buNone/>
            </a:pPr>
            <a:r>
              <a:rPr lang="en-US" sz="1800" dirty="0"/>
              <a:t>To make access/usage flexible, a functional username can be created for access/retrieval of direct feeds.</a:t>
            </a:r>
          </a:p>
          <a:p>
            <a:pPr lvl="0" indent="-349250">
              <a:spcBef>
                <a:spcPts val="1600"/>
              </a:spcBef>
              <a:buSzPts val="1900"/>
              <a:buFont typeface="Open Sans"/>
              <a:buChar char="●"/>
            </a:pPr>
            <a:r>
              <a:rPr lang="en-US" sz="2400" b="1" dirty="0">
                <a:latin typeface="Open Sans"/>
                <a:ea typeface="Open Sans"/>
                <a:cs typeface="Open Sans"/>
                <a:sym typeface="Open Sans"/>
              </a:rPr>
              <a:t>Storage &amp; retention</a:t>
            </a:r>
          </a:p>
          <a:p>
            <a:pPr lvl="0" indent="0">
              <a:lnSpc>
                <a:spcPct val="100000"/>
              </a:lnSpc>
              <a:spcBef>
                <a:spcPts val="1600"/>
              </a:spcBef>
              <a:buNone/>
            </a:pPr>
            <a:r>
              <a:rPr lang="en-US" sz="2000" b="1" dirty="0">
                <a:latin typeface="Open Sans"/>
                <a:ea typeface="Open Sans"/>
                <a:cs typeface="Open Sans"/>
                <a:sym typeface="Open Sans"/>
              </a:rPr>
              <a:t>Storage (disk or in-memory): </a:t>
            </a:r>
            <a:r>
              <a:rPr lang="en-US" sz="2000" dirty="0"/>
              <a:t>Since the data will not be used for any machine learning/advanced analytics purposes, we can store the data on a spinning disk. In-memory databases are only available for advanced analytics. </a:t>
            </a:r>
          </a:p>
          <a:p>
            <a:pPr lvl="0" indent="0">
              <a:lnSpc>
                <a:spcPct val="100000"/>
              </a:lnSpc>
              <a:buNone/>
            </a:pPr>
            <a:endParaRPr lang="en-US" sz="2000" dirty="0"/>
          </a:p>
          <a:p>
            <a:pPr lvl="0" indent="0">
              <a:lnSpc>
                <a:spcPct val="100000"/>
              </a:lnSpc>
              <a:buNone/>
            </a:pPr>
            <a:r>
              <a:rPr lang="en-US" sz="2000" b="1" dirty="0">
                <a:latin typeface="Open Sans"/>
                <a:ea typeface="Open Sans"/>
                <a:cs typeface="Open Sans"/>
                <a:sym typeface="Open Sans"/>
              </a:rPr>
              <a:t>Retention: </a:t>
            </a:r>
            <a:r>
              <a:rPr lang="en-US" sz="2000" dirty="0"/>
              <a:t>The data has to be stored for at least 7 years.</a:t>
            </a:r>
          </a:p>
          <a:p>
            <a:pPr lvl="0" indent="0">
              <a:lnSpc>
                <a:spcPct val="100000"/>
              </a:lnSpc>
              <a:buNone/>
            </a:pPr>
            <a:endParaRPr lang="en-US" sz="2000" dirty="0"/>
          </a:p>
          <a:p>
            <a:pPr lvl="0" indent="-349250">
              <a:buSzPts val="1900"/>
              <a:buFont typeface="Open Sans"/>
              <a:buChar char="●"/>
            </a:pPr>
            <a:r>
              <a:rPr lang="en-US" sz="2400" b="1" dirty="0">
                <a:latin typeface="Open Sans"/>
                <a:ea typeface="Open Sans"/>
                <a:cs typeface="Open Sans"/>
                <a:sym typeface="Open Sans"/>
              </a:rPr>
              <a:t>Backup</a:t>
            </a:r>
          </a:p>
          <a:p>
            <a:pPr lvl="0" indent="0">
              <a:spcBef>
                <a:spcPts val="1600"/>
              </a:spcBef>
              <a:buNone/>
            </a:pPr>
            <a:r>
              <a:rPr lang="en-US" sz="2000" dirty="0"/>
              <a:t>Since the data is business critical, a full backup should be setup weekly with daily incremental backup.</a:t>
            </a:r>
          </a:p>
          <a:p>
            <a:pPr lvl="0" indent="0">
              <a:lnSpc>
                <a:spcPct val="100000"/>
              </a:lnSpc>
              <a:spcBef>
                <a:spcPts val="1600"/>
              </a:spcBef>
              <a:buNone/>
            </a:pPr>
            <a:endParaRPr lang="en-US" sz="2000" dirty="0"/>
          </a:p>
        </p:txBody>
      </p:sp>
    </p:spTree>
    <p:extLst>
      <p:ext uri="{BB962C8B-B14F-4D97-AF65-F5344CB8AC3E}">
        <p14:creationId xmlns:p14="http://schemas.microsoft.com/office/powerpoint/2010/main" val="8438872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2516</Words>
  <Application>Microsoft Macintosh PowerPoint</Application>
  <PresentationFormat>Custom</PresentationFormat>
  <Paragraphs>244</Paragraphs>
  <Slides>32</Slides>
  <Notes>32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Arial</vt:lpstr>
      <vt:lpstr>Open Sans Light</vt:lpstr>
      <vt:lpstr>Helvetica Neue</vt:lpstr>
      <vt:lpstr>Source Code Pro</vt:lpstr>
      <vt:lpstr>Open Sans</vt:lpstr>
      <vt:lpstr>Simple Light</vt:lpstr>
      <vt:lpstr>Simple Light</vt:lpstr>
      <vt:lpstr>Simple Light</vt:lpstr>
      <vt:lpstr>White</vt:lpstr>
      <vt:lpstr>Tech ABC Corp - HR Database </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Elie Kawerk</cp:lastModifiedBy>
  <cp:revision>14</cp:revision>
  <dcterms:modified xsi:type="dcterms:W3CDTF">2021-05-23T16:09:33Z</dcterms:modified>
</cp:coreProperties>
</file>